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57" r:id="rId3"/>
    <p:sldId id="309" r:id="rId4"/>
    <p:sldId id="260" r:id="rId5"/>
    <p:sldId id="259" r:id="rId6"/>
    <p:sldId id="261" r:id="rId7"/>
    <p:sldId id="262" r:id="rId8"/>
    <p:sldId id="263" r:id="rId9"/>
    <p:sldId id="286" r:id="rId10"/>
    <p:sldId id="264" r:id="rId11"/>
    <p:sldId id="310" r:id="rId12"/>
    <p:sldId id="311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Exo 2" panose="020B0604020202020204" charset="0"/>
      <p:regular r:id="rId20"/>
      <p:bold r:id="rId21"/>
      <p:italic r:id="rId22"/>
      <p:boldItalic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968" userDrawn="1">
          <p15:clr>
            <a:srgbClr val="9AA0A6"/>
          </p15:clr>
        </p15:guide>
        <p15:guide id="2" orient="horz" pos="396" userDrawn="1">
          <p15:clr>
            <a:srgbClr val="9AA0A6"/>
          </p15:clr>
        </p15:guide>
        <p15:guide id="3" orient="horz" pos="2844" userDrawn="1">
          <p15:clr>
            <a:srgbClr val="9AA0A6"/>
          </p15:clr>
        </p15:guide>
        <p15:guide id="4" pos="5306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E247CE-C9A3-4AC1-8BD6-BE04C1CFE09A}">
  <a:tblStyle styleId="{5FE247CE-C9A3-4AC1-8BD6-BE04C1CFE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pos="1968"/>
        <p:guide orient="horz" pos="396"/>
        <p:guide orient="horz" pos="2844"/>
        <p:guide pos="5306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f7eaf6f88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f7eaf6f88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D97F15CA-3ECF-54C9-5988-65FD5002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e1c75955_0_306:notes">
            <a:extLst>
              <a:ext uri="{FF2B5EF4-FFF2-40B4-BE49-F238E27FC236}">
                <a16:creationId xmlns:a16="http://schemas.microsoft.com/office/drawing/2014/main" id="{F3CCE0A9-ED24-1EE9-0ACF-ABA0CC3915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e1c75955_0_306:notes">
            <a:extLst>
              <a:ext uri="{FF2B5EF4-FFF2-40B4-BE49-F238E27FC236}">
                <a16:creationId xmlns:a16="http://schemas.microsoft.com/office/drawing/2014/main" id="{2DE30F05-A27A-BEB2-73D1-B05F69CB6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85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91371E74-EE0D-47BC-D298-3C215204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>
            <a:extLst>
              <a:ext uri="{FF2B5EF4-FFF2-40B4-BE49-F238E27FC236}">
                <a16:creationId xmlns:a16="http://schemas.microsoft.com/office/drawing/2014/main" id="{2FDE095F-3E18-C7BF-C1BF-982522AB2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>
            <a:extLst>
              <a:ext uri="{FF2B5EF4-FFF2-40B4-BE49-F238E27FC236}">
                <a16:creationId xmlns:a16="http://schemas.microsoft.com/office/drawing/2014/main" id="{BE0770A4-502E-CB12-DD09-8CCB6D003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076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1c3712fa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1c3712fa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11f56e3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11f56e3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11f56e3a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11f56e3a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11f56e3a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11f56e3a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11f56e3a3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11f56e3a3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B2A42215-AD2E-82A0-4F82-E412F3682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1e1c75955_0_161:notes">
            <a:extLst>
              <a:ext uri="{FF2B5EF4-FFF2-40B4-BE49-F238E27FC236}">
                <a16:creationId xmlns:a16="http://schemas.microsoft.com/office/drawing/2014/main" id="{160208FA-5079-7342-2556-7DB0DCDED7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1e1c75955_0_161:notes">
            <a:extLst>
              <a:ext uri="{FF2B5EF4-FFF2-40B4-BE49-F238E27FC236}">
                <a16:creationId xmlns:a16="http://schemas.microsoft.com/office/drawing/2014/main" id="{9FB330C9-F444-A112-4980-77EA716D98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67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e1c7595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e1c7595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1e1c7595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1e1c7595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e1c75955_0_15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1e1c75955_0_15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1e1c75955_0_15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1e1c75955_0_15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e1f09dd8c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e1f09dd8c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275" y="2229900"/>
            <a:ext cx="62271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43" y="-12298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9955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4081150" y="2561250"/>
            <a:ext cx="4215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948600" y="184325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67101" y="-224552"/>
            <a:ext cx="881600" cy="8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2026913" y="3068225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3"/>
          </p:nvPr>
        </p:nvSpPr>
        <p:spPr>
          <a:xfrm>
            <a:off x="4756675" y="3068225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4756680" y="3632050"/>
            <a:ext cx="2360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2027071" y="3632050"/>
            <a:ext cx="2360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2"/>
          </p:nvPr>
        </p:nvSpPr>
        <p:spPr>
          <a:xfrm>
            <a:off x="937700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937700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3"/>
          </p:nvPr>
        </p:nvSpPr>
        <p:spPr>
          <a:xfrm>
            <a:off x="3484419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4"/>
          </p:nvPr>
        </p:nvSpPr>
        <p:spPr>
          <a:xfrm>
            <a:off x="3484421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5"/>
          </p:nvPr>
        </p:nvSpPr>
        <p:spPr>
          <a:xfrm>
            <a:off x="6031146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6"/>
          </p:nvPr>
        </p:nvSpPr>
        <p:spPr>
          <a:xfrm>
            <a:off x="6031149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893" y="6299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8225" y="4119538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2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2424850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 idx="3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4"/>
          </p:nvPr>
        </p:nvSpPr>
        <p:spPr>
          <a:xfrm>
            <a:off x="4740954" y="2052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5"/>
          </p:nvPr>
        </p:nvSpPr>
        <p:spPr>
          <a:xfrm>
            <a:off x="2424850" y="32040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6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/>
          </p:nvPr>
        </p:nvSpPr>
        <p:spPr>
          <a:xfrm>
            <a:off x="4740958" y="32040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8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87250" y="-513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028" y="766268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2"/>
          </p:nvPr>
        </p:nvSpPr>
        <p:spPr>
          <a:xfrm>
            <a:off x="1101175" y="1759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3"/>
          </p:nvPr>
        </p:nvSpPr>
        <p:spPr>
          <a:xfrm>
            <a:off x="3578948" y="1759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4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5"/>
          </p:nvPr>
        </p:nvSpPr>
        <p:spPr>
          <a:xfrm>
            <a:off x="1101175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6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 idx="7"/>
          </p:nvPr>
        </p:nvSpPr>
        <p:spPr>
          <a:xfrm>
            <a:off x="3578948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8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9"/>
          </p:nvPr>
        </p:nvSpPr>
        <p:spPr>
          <a:xfrm>
            <a:off x="6056727" y="1759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3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14"/>
          </p:nvPr>
        </p:nvSpPr>
        <p:spPr>
          <a:xfrm>
            <a:off x="6056727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5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7522" y="124054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9999">
            <a:off x="8408000" y="560963"/>
            <a:ext cx="1453149" cy="15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81628" y="2353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7225" y="4257963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732" y="3755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306218" y="174106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425" y="39171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34443" y="-105705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9932" y="36290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56243" y="-949744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86675">
            <a:off x="4339025" y="4452112"/>
            <a:ext cx="2401600" cy="24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318" y="-407682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40943" y="43557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175" y="43485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56743" y="-246177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283375"/>
            <a:ext cx="4766400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74750" y="1062175"/>
            <a:ext cx="1056900" cy="1061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24900" y="3367907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3225" y="37013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75" y="316106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32" y="-28495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11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6722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843" y="-1226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057" y="262475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1727225" y="2923550"/>
            <a:ext cx="2637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778576" y="2923550"/>
            <a:ext cx="2638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778581" y="3334975"/>
            <a:ext cx="2638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727403" y="3334975"/>
            <a:ext cx="26379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273343" y="43702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528" y="-1226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8222350" y="-513163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48243" y="30882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5639" y="29235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388" y="1859925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782" y="20024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15055" y="45633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8757" y="-260302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19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2265600" y="3187900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2826600" y="2755825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28702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4572001" y="2755825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46156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1081200" y="2755827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11248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6317401" y="2755827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361051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1429800" y="1618900"/>
            <a:ext cx="1048200" cy="1048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920600" y="1618900"/>
            <a:ext cx="1048200" cy="104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3175200" y="1618900"/>
            <a:ext cx="1048200" cy="104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6666000" y="1618900"/>
            <a:ext cx="1048200" cy="104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391900" y="35551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956450" y="2117538"/>
            <a:ext cx="52311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8" r:id="rId16"/>
    <p:sldLayoutId id="2147483669" r:id="rId17"/>
    <p:sldLayoutId id="2147483670" r:id="rId18"/>
    <p:sldLayoutId id="2147483672" r:id="rId19"/>
    <p:sldLayoutId id="2147483673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812556" y="1826650"/>
            <a:ext cx="6693042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uk-UA" sz="3500" dirty="0">
                <a:effectLst/>
                <a:latin typeface="Exo 2" panose="020B0604020202020204" charset="0"/>
                <a:ea typeface="Exo 2" panose="020B0604020202020204" charset="0"/>
              </a:rPr>
              <a:t>3D-рендеринг система </a:t>
            </a:r>
            <a:br>
              <a:rPr lang="uk-UA" sz="3500" dirty="0">
                <a:effectLst/>
                <a:latin typeface="Exo 2" panose="020B0604020202020204" charset="0"/>
                <a:ea typeface="Exo 2" panose="020B0604020202020204" charset="0"/>
              </a:rPr>
            </a:br>
            <a:r>
              <a:rPr lang="uk-UA" sz="3500" dirty="0">
                <a:effectLst/>
                <a:latin typeface="Exo 2" panose="020B0604020202020204" charset="0"/>
                <a:ea typeface="Exo 2" panose="020B0604020202020204" charset="0"/>
              </a:rPr>
              <a:t>з абстракційним шаром RHI </a:t>
            </a:r>
            <a:br>
              <a:rPr lang="uk-UA" sz="3500" dirty="0">
                <a:effectLst/>
                <a:latin typeface="Exo 2" panose="020B0604020202020204" charset="0"/>
                <a:ea typeface="Exo 2" panose="020B0604020202020204" charset="0"/>
              </a:rPr>
            </a:br>
            <a:r>
              <a:rPr lang="uk-UA" sz="3500" dirty="0">
                <a:effectLst/>
                <a:latin typeface="Exo 2" panose="020B0604020202020204" charset="0"/>
                <a:ea typeface="Exo 2" panose="020B0604020202020204" charset="0"/>
              </a:rPr>
              <a:t>для кількох рендеринг API</a:t>
            </a:r>
            <a:endParaRPr lang="en-US" sz="3500" dirty="0">
              <a:latin typeface="Exo 2" panose="020B0604020202020204" charset="0"/>
              <a:ea typeface="Exo 2" panose="020B0604020202020204" charset="0"/>
            </a:endParaRPr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1"/>
          </p:nvPr>
        </p:nvSpPr>
        <p:spPr>
          <a:xfrm>
            <a:off x="720725" y="3887289"/>
            <a:ext cx="5369764" cy="625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Виконав ст. гр. ПЗПІ-21-2 Ігор Павловський</a:t>
            </a:r>
            <a:br>
              <a:rPr lang="uk-UA" dirty="0"/>
            </a:br>
            <a:r>
              <a:rPr lang="uk-UA" dirty="0"/>
              <a:t>Науковий керівник: </a:t>
            </a:r>
            <a:r>
              <a:rPr lang="ru-RU" dirty="0"/>
              <a:t>ст. </a:t>
            </a:r>
            <a:r>
              <a:rPr lang="ru-RU"/>
              <a:t>викл. кафедри </a:t>
            </a:r>
            <a:r>
              <a:rPr lang="ru-RU" dirty="0"/>
              <a:t>ПІ Дмитро Матвєєв</a:t>
            </a:r>
            <a:endParaRPr dirty="0"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785" y="113875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56" y="21468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9282" y="-177575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Оптимізовані техніки рендерингу</a:t>
            </a:r>
            <a:endParaRPr lang="en-US" dirty="0"/>
          </a:p>
        </p:txBody>
      </p:sp>
      <p:sp>
        <p:nvSpPr>
          <p:cNvPr id="2" name="Google Shape;223;p34">
            <a:extLst>
              <a:ext uri="{FF2B5EF4-FFF2-40B4-BE49-F238E27FC236}">
                <a16:creationId xmlns:a16="http://schemas.microsoft.com/office/drawing/2014/main" id="{D3194004-8C35-E37D-9FF2-30BAA6147EFB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10</a:t>
            </a:r>
          </a:p>
        </p:txBody>
      </p:sp>
      <p:pic>
        <p:nvPicPr>
          <p:cNvPr id="2052" name="Picture 4" descr="tsg - Instanced Rendering">
            <a:extLst>
              <a:ext uri="{FF2B5EF4-FFF2-40B4-BE49-F238E27FC236}">
                <a16:creationId xmlns:a16="http://schemas.microsoft.com/office/drawing/2014/main" id="{C865049C-E4F5-1E19-92AB-2401B6932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66850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FDF7946E-2A15-9CCC-971A-88287C73A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5">
            <a:extLst>
              <a:ext uri="{FF2B5EF4-FFF2-40B4-BE49-F238E27FC236}">
                <a16:creationId xmlns:a16="http://schemas.microsoft.com/office/drawing/2014/main" id="{2A5FFF3A-8E62-D315-CFD3-6D0046BC8C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964" y="10612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>
            <a:extLst>
              <a:ext uri="{FF2B5EF4-FFF2-40B4-BE49-F238E27FC236}">
                <a16:creationId xmlns:a16="http://schemas.microsoft.com/office/drawing/2014/main" id="{C07381B6-8C5F-FD96-2823-A98930FAC7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6;p33">
            <a:extLst>
              <a:ext uri="{FF2B5EF4-FFF2-40B4-BE49-F238E27FC236}">
                <a16:creationId xmlns:a16="http://schemas.microsoft.com/office/drawing/2014/main" id="{15D379F5-CDF9-ED17-38C0-136C77594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Зручна обробка активів</a:t>
            </a:r>
            <a:endParaRPr lang="en-US" sz="3200" dirty="0"/>
          </a:p>
        </p:txBody>
      </p:sp>
      <p:sp>
        <p:nvSpPr>
          <p:cNvPr id="2" name="Google Shape;223;p34">
            <a:extLst>
              <a:ext uri="{FF2B5EF4-FFF2-40B4-BE49-F238E27FC236}">
                <a16:creationId xmlns:a16="http://schemas.microsoft.com/office/drawing/2014/main" id="{1883F612-BF87-4C3D-1D3D-C9DB7013522D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1BE60-318A-1635-7A2A-CFD736F99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720" y="1283612"/>
            <a:ext cx="3322559" cy="315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B2B3873F-D277-7DF3-FD80-EC1DC391B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>
            <a:extLst>
              <a:ext uri="{FF2B5EF4-FFF2-40B4-BE49-F238E27FC236}">
                <a16:creationId xmlns:a16="http://schemas.microsoft.com/office/drawing/2014/main" id="{77F51713-90E5-506E-0F08-CE0D6D256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Підтримка різноманітних матеріалів</a:t>
            </a:r>
            <a:endParaRPr lang="en-US" dirty="0"/>
          </a:p>
        </p:txBody>
      </p:sp>
      <p:pic>
        <p:nvPicPr>
          <p:cNvPr id="208" name="Google Shape;208;p33">
            <a:extLst>
              <a:ext uri="{FF2B5EF4-FFF2-40B4-BE49-F238E27FC236}">
                <a16:creationId xmlns:a16="http://schemas.microsoft.com/office/drawing/2014/main" id="{272B4440-C85A-A96E-0B93-C3917825B3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planter with green leaves and yellow flowers&#10;&#10;AI-generated content may be incorrect.">
            <a:extLst>
              <a:ext uri="{FF2B5EF4-FFF2-40B4-BE49-F238E27FC236}">
                <a16:creationId xmlns:a16="http://schemas.microsoft.com/office/drawing/2014/main" id="{5CAF806A-A8B6-3339-85CD-89F507034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79" y="1146496"/>
            <a:ext cx="6623042" cy="3722869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3315645F-2B36-0A32-62DF-F1414AE3603D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9324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Реалізація тіней</a:t>
            </a:r>
            <a:endParaRPr lang="en-US" dirty="0"/>
          </a:p>
        </p:txBody>
      </p:sp>
      <p:pic>
        <p:nvPicPr>
          <p:cNvPr id="6" name="Picture 5" descr="A building with a roof&#10;&#10;AI-generated content may be incorrect.">
            <a:extLst>
              <a:ext uri="{FF2B5EF4-FFF2-40B4-BE49-F238E27FC236}">
                <a16:creationId xmlns:a16="http://schemas.microsoft.com/office/drawing/2014/main" id="{E87B10AC-30C1-B1C1-AFD1-3505F557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3" y="1181100"/>
            <a:ext cx="6487513" cy="3625972"/>
          </a:xfrm>
          <a:prstGeom prst="rect">
            <a:avLst/>
          </a:prstGeom>
        </p:spPr>
      </p:pic>
      <p:sp>
        <p:nvSpPr>
          <p:cNvPr id="7" name="Google Shape;223;p34">
            <a:extLst>
              <a:ext uri="{FF2B5EF4-FFF2-40B4-BE49-F238E27FC236}">
                <a16:creationId xmlns:a16="http://schemas.microsoft.com/office/drawing/2014/main" id="{9A75D973-6CD7-7695-1417-9363176B24B6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Shadowmap</a:t>
            </a:r>
            <a:r>
              <a:rPr lang="en-US" dirty="0"/>
              <a:t> Depth Target</a:t>
            </a:r>
          </a:p>
        </p:txBody>
      </p:sp>
      <p:pic>
        <p:nvPicPr>
          <p:cNvPr id="416" name="Google Shape;4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86675">
            <a:off x="-1527800" y="-881313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white square with black squares&#10;&#10;AI-generated content may be incorrect.">
            <a:extLst>
              <a:ext uri="{FF2B5EF4-FFF2-40B4-BE49-F238E27FC236}">
                <a16:creationId xmlns:a16="http://schemas.microsoft.com/office/drawing/2014/main" id="{C16788D5-0FD3-7733-EF35-0F0C8580D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587" y="1156476"/>
            <a:ext cx="3342825" cy="3335875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C5167A98-1830-1440-5D63-74617A725BDB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Кастомна пост-обробка</a:t>
            </a:r>
            <a:endParaRPr lang="en-US" dirty="0"/>
          </a:p>
        </p:txBody>
      </p:sp>
      <p:pic>
        <p:nvPicPr>
          <p:cNvPr id="453" name="Google Shape;4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757" y="4407775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een curtain and a pot&#10;&#10;AI-generated content may be incorrect.">
            <a:extLst>
              <a:ext uri="{FF2B5EF4-FFF2-40B4-BE49-F238E27FC236}">
                <a16:creationId xmlns:a16="http://schemas.microsoft.com/office/drawing/2014/main" id="{5D5E898E-0EF7-1D0D-3028-D00828EB3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58" y="1840786"/>
            <a:ext cx="4441342" cy="2490687"/>
          </a:xfrm>
          <a:prstGeom prst="rect">
            <a:avLst/>
          </a:prstGeom>
        </p:spPr>
      </p:pic>
      <p:pic>
        <p:nvPicPr>
          <p:cNvPr id="5" name="Picture 4" descr="A stone vase with a green curtain&#10;&#10;AI-generated content may be incorrect.">
            <a:extLst>
              <a:ext uri="{FF2B5EF4-FFF2-40B4-BE49-F238E27FC236}">
                <a16:creationId xmlns:a16="http://schemas.microsoft.com/office/drawing/2014/main" id="{D0E557C2-3C33-CCDE-172D-701ACF3AF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840786"/>
            <a:ext cx="4429702" cy="2490687"/>
          </a:xfrm>
          <a:prstGeom prst="rect">
            <a:avLst/>
          </a:prstGeom>
        </p:spPr>
      </p:pic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F1B00637-69B9-FBB5-D6B4-B68818B840AB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 txBox="1">
            <a:spLocks noGrp="1"/>
          </p:cNvSpPr>
          <p:nvPr>
            <p:ph type="title"/>
          </p:nvPr>
        </p:nvSpPr>
        <p:spPr>
          <a:xfrm>
            <a:off x="6217521" y="1610885"/>
            <a:ext cx="2731062" cy="1147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Код </a:t>
            </a:r>
            <a:br>
              <a:rPr lang="ru-RU" dirty="0"/>
            </a:br>
            <a:r>
              <a:rPr lang="ru-RU" dirty="0"/>
              <a:t>рендер-пасу</a:t>
            </a:r>
            <a:endParaRPr lang="en-US" dirty="0"/>
          </a:p>
        </p:txBody>
      </p:sp>
      <p:pic>
        <p:nvPicPr>
          <p:cNvPr id="504" name="Google Shape;5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42770">
            <a:off x="7946825" y="4271199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75768" y="-2795725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1AF925-2D74-1DDA-A3A5-3AA3CA1AB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82" y="559002"/>
            <a:ext cx="5502157" cy="4139473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49F8F7F4-9265-2111-88B7-941EE2FCBE0B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 txBox="1">
            <a:spLocks noGrp="1"/>
          </p:cNvSpPr>
          <p:nvPr>
            <p:ph type="title"/>
          </p:nvPr>
        </p:nvSpPr>
        <p:spPr>
          <a:xfrm>
            <a:off x="5443536" y="1168924"/>
            <a:ext cx="3250020" cy="2161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PBR-</a:t>
            </a:r>
            <a:r>
              <a:rPr lang="ru-RU" dirty="0"/>
              <a:t>освітлення від </a:t>
            </a:r>
            <a:r>
              <a:rPr lang="en-US" dirty="0"/>
              <a:t>Directional Light</a:t>
            </a:r>
          </a:p>
        </p:txBody>
      </p:sp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9989BA17-2C85-90EC-6E87-3F38E988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88112"/>
            <a:ext cx="4723536" cy="4252467"/>
          </a:xfrm>
          <a:prstGeom prst="rect">
            <a:avLst/>
          </a:prstGeom>
        </p:spPr>
      </p:pic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D0424DD3-96C3-4207-FDD9-80CE60EA62BE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Виклики сучасної графіки</a:t>
            </a:r>
            <a:endParaRPr lang="en-US"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73317" y="1476776"/>
            <a:ext cx="7197366" cy="2650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- Великі рушії (</a:t>
            </a:r>
            <a:r>
              <a:rPr lang="en-US" sz="2000" dirty="0">
                <a:solidFill>
                  <a:schemeClr val="dk1"/>
                </a:solidFill>
              </a:rPr>
              <a:t>Unreal Engine, Unity) </a:t>
            </a:r>
            <a:r>
              <a:rPr lang="ru-RU" sz="2000" dirty="0">
                <a:solidFill>
                  <a:schemeClr val="dk1"/>
                </a:solidFill>
              </a:rPr>
              <a:t>перевантажені функціоналом;</a:t>
            </a:r>
            <a:br>
              <a:rPr lang="ru-RU" sz="2000" dirty="0">
                <a:solidFill>
                  <a:schemeClr val="dk1"/>
                </a:solidFill>
              </a:rPr>
            </a:br>
            <a:endParaRPr lang="ru-RU"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- Обмежені можливості спрощення графічного пайплайну;</a:t>
            </a:r>
            <a:br>
              <a:rPr lang="ru-RU" sz="2000" dirty="0">
                <a:solidFill>
                  <a:schemeClr val="dk1"/>
                </a:solidFill>
              </a:rPr>
            </a:br>
            <a:endParaRPr lang="ru-RU"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- Непотрібні рендер-паси додають обчислювальний оверхед;</a:t>
            </a:r>
            <a:br>
              <a:rPr lang="ru-RU" sz="2000" dirty="0">
                <a:solidFill>
                  <a:schemeClr val="dk1"/>
                </a:solidFill>
              </a:rPr>
            </a:br>
            <a:endParaRPr lang="ru-RU"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- Складність для платформ із обмеженими ресурсами.</a:t>
            </a: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D7D6E7B4-FFF7-F312-6C99-7345BCC69E89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B105D5EA-15D2-FD08-F868-9A191B4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>
            <a:extLst>
              <a:ext uri="{FF2B5EF4-FFF2-40B4-BE49-F238E27FC236}">
                <a16:creationId xmlns:a16="http://schemas.microsoft.com/office/drawing/2014/main" id="{A8084507-BA5C-BDCF-2745-090C6CD5560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Обмеження комерційних рушіїв</a:t>
            </a:r>
            <a:endParaRPr lang="en-US" dirty="0"/>
          </a:p>
        </p:txBody>
      </p:sp>
      <p:sp>
        <p:nvSpPr>
          <p:cNvPr id="215" name="Google Shape;215;p34">
            <a:extLst>
              <a:ext uri="{FF2B5EF4-FFF2-40B4-BE49-F238E27FC236}">
                <a16:creationId xmlns:a16="http://schemas.microsoft.com/office/drawing/2014/main" id="{374D51A1-3E8C-4FDB-13F6-F2D1AA2353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9215" y="2826612"/>
            <a:ext cx="1880170" cy="976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bg2"/>
                </a:solidFill>
              </a:rPr>
              <a:t>Низькорівневі </a:t>
            </a:r>
            <a:r>
              <a:rPr lang="en-US" sz="1600" dirty="0">
                <a:solidFill>
                  <a:schemeClr val="bg2"/>
                </a:solidFill>
              </a:rPr>
              <a:t>API (DirectX 12, Vulkan) </a:t>
            </a:r>
            <a:r>
              <a:rPr lang="ru-RU" sz="1600" dirty="0">
                <a:solidFill>
                  <a:schemeClr val="bg2"/>
                </a:solidFill>
              </a:rPr>
              <a:t>вимагають складного коду.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17" name="Google Shape;217;p34">
            <a:extLst>
              <a:ext uri="{FF2B5EF4-FFF2-40B4-BE49-F238E27FC236}">
                <a16:creationId xmlns:a16="http://schemas.microsoft.com/office/drawing/2014/main" id="{DD8D8037-095E-6EE2-59D4-880EAE7D188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504615" y="3051890"/>
            <a:ext cx="1769136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2"/>
                </a:solidFill>
              </a:rPr>
              <a:t>Невеликі команди потребують простих рішень.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19" name="Google Shape;219;p34">
            <a:extLst>
              <a:ext uri="{FF2B5EF4-FFF2-40B4-BE49-F238E27FC236}">
                <a16:creationId xmlns:a16="http://schemas.microsoft.com/office/drawing/2014/main" id="{49F67784-A086-6619-4228-B7224E4FC8F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124849" y="2949504"/>
            <a:ext cx="1658100" cy="7306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accent2"/>
                </a:solidFill>
              </a:rPr>
              <a:t>Надлишкові рендер-паси ускладнюють оптимізацію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221" name="Google Shape;221;p34">
            <a:extLst>
              <a:ext uri="{FF2B5EF4-FFF2-40B4-BE49-F238E27FC236}">
                <a16:creationId xmlns:a16="http://schemas.microsoft.com/office/drawing/2014/main" id="{10F03EEC-9FF2-8477-9660-4F3A943183E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361051" y="2667100"/>
            <a:ext cx="1658100" cy="1299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accent1"/>
                </a:solidFill>
              </a:rPr>
              <a:t>Платформи з обмеженнями потребують мінімального оверхеду.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222" name="Google Shape;222;p34">
            <a:extLst>
              <a:ext uri="{FF2B5EF4-FFF2-40B4-BE49-F238E27FC236}">
                <a16:creationId xmlns:a16="http://schemas.microsoft.com/office/drawing/2014/main" id="{EA9EBD82-B91A-A788-C3E8-B52C645ED36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20600" y="161890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3" name="Google Shape;223;p34">
            <a:extLst>
              <a:ext uri="{FF2B5EF4-FFF2-40B4-BE49-F238E27FC236}">
                <a16:creationId xmlns:a16="http://schemas.microsoft.com/office/drawing/2014/main" id="{B79F5812-3622-E9B1-EBE5-39EEDA13036B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429800" y="161890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4" name="Google Shape;224;p34">
            <a:extLst>
              <a:ext uri="{FF2B5EF4-FFF2-40B4-BE49-F238E27FC236}">
                <a16:creationId xmlns:a16="http://schemas.microsoft.com/office/drawing/2014/main" id="{CB04B1DE-7BAF-4D96-FBD8-7D9F07DCF47A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3175200" y="161890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8E910FE8-5034-2949-93EF-77A7C855A9C9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6666000" y="1618900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26" name="Google Shape;226;p34">
            <a:extLst>
              <a:ext uri="{FF2B5EF4-FFF2-40B4-BE49-F238E27FC236}">
                <a16:creationId xmlns:a16="http://schemas.microsoft.com/office/drawing/2014/main" id="{100E0F27-85F7-4666-68BE-CB465D55C0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81" y="557468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>
            <a:extLst>
              <a:ext uri="{FF2B5EF4-FFF2-40B4-BE49-F238E27FC236}">
                <a16:creationId xmlns:a16="http://schemas.microsoft.com/office/drawing/2014/main" id="{B3AC1850-6A76-D726-72A4-1E530BF229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2975" y="4217272"/>
            <a:ext cx="2244489" cy="2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>
            <a:extLst>
              <a:ext uri="{FF2B5EF4-FFF2-40B4-BE49-F238E27FC236}">
                <a16:creationId xmlns:a16="http://schemas.microsoft.com/office/drawing/2014/main" id="{F9C0B5BC-8BD5-261D-C3B5-AD419396EA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05368" y="-1852091"/>
            <a:ext cx="36576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3;p34">
            <a:extLst>
              <a:ext uri="{FF2B5EF4-FFF2-40B4-BE49-F238E27FC236}">
                <a16:creationId xmlns:a16="http://schemas.microsoft.com/office/drawing/2014/main" id="{2B616026-1781-00E0-27F5-0176ED7AF288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2708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Цілі проєкту</a:t>
            </a:r>
            <a:endParaRPr lang="en-US" dirty="0"/>
          </a:p>
        </p:txBody>
      </p:sp>
      <p:sp>
        <p:nvSpPr>
          <p:cNvPr id="243" name="Google Shape;243;p36"/>
          <p:cNvSpPr txBox="1">
            <a:spLocks noGrp="1"/>
          </p:cNvSpPr>
          <p:nvPr>
            <p:ph type="body" idx="1"/>
          </p:nvPr>
        </p:nvSpPr>
        <p:spPr>
          <a:xfrm>
            <a:off x="948600" y="1835816"/>
            <a:ext cx="4532032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sz="1500" dirty="0">
                <a:solidFill>
                  <a:schemeClr val="tx1"/>
                </a:solidFill>
              </a:rPr>
              <a:t>Створення 3</a:t>
            </a:r>
            <a:r>
              <a:rPr lang="en-US" sz="1500" dirty="0">
                <a:solidFill>
                  <a:schemeClr val="tx1"/>
                </a:solidFill>
              </a:rPr>
              <a:t>D-</a:t>
            </a:r>
            <a:r>
              <a:rPr lang="ru-RU" sz="1500" dirty="0">
                <a:solidFill>
                  <a:schemeClr val="tx1"/>
                </a:solidFill>
              </a:rPr>
              <a:t>рендеринг системи на </a:t>
            </a:r>
            <a:r>
              <a:rPr lang="en-US" sz="1500" dirty="0">
                <a:solidFill>
                  <a:schemeClr val="tx1"/>
                </a:solidFill>
              </a:rPr>
              <a:t>C++ </a:t>
            </a:r>
            <a:r>
              <a:rPr lang="ru-RU" sz="1500" dirty="0">
                <a:solidFill>
                  <a:schemeClr val="tx1"/>
                </a:solidFill>
              </a:rPr>
              <a:t>з </a:t>
            </a:r>
            <a:r>
              <a:rPr lang="en-US" sz="1500" dirty="0">
                <a:solidFill>
                  <a:schemeClr val="tx1"/>
                </a:solidFill>
              </a:rPr>
              <a:t>RHI </a:t>
            </a:r>
            <a:r>
              <a:rPr lang="ru-RU" sz="1500" dirty="0">
                <a:solidFill>
                  <a:schemeClr val="tx1"/>
                </a:solidFill>
              </a:rPr>
              <a:t>для </a:t>
            </a:r>
            <a:r>
              <a:rPr lang="en-US" sz="1500" dirty="0">
                <a:solidFill>
                  <a:schemeClr val="tx1"/>
                </a:solidFill>
              </a:rPr>
              <a:t>DirectX 12 </a:t>
            </a:r>
            <a:r>
              <a:rPr lang="ru-RU" sz="1500" dirty="0">
                <a:solidFill>
                  <a:schemeClr val="tx1"/>
                </a:solidFill>
              </a:rPr>
              <a:t>і потенційно </a:t>
            </a:r>
            <a:r>
              <a:rPr lang="en-US" sz="1500" dirty="0">
                <a:solidFill>
                  <a:schemeClr val="tx1"/>
                </a:solidFill>
              </a:rPr>
              <a:t>Vulkan. </a:t>
            </a:r>
            <a:endParaRPr lang="uk-UA"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uk-UA"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sz="1500" dirty="0">
                <a:solidFill>
                  <a:schemeClr val="tx1"/>
                </a:solidFill>
              </a:rPr>
              <a:t>Система підтримує продуктивний інстансований </a:t>
            </a:r>
            <a:r>
              <a:rPr lang="en-US" sz="1500" dirty="0">
                <a:solidFill>
                  <a:schemeClr val="tx1"/>
                </a:solidFill>
              </a:rPr>
              <a:t>PBR-</a:t>
            </a:r>
            <a:r>
              <a:rPr lang="ru-RU" sz="1500" dirty="0">
                <a:solidFill>
                  <a:schemeClr val="tx1"/>
                </a:solidFill>
              </a:rPr>
              <a:t>рендеринг, зручну обробку матеріалів, включаючи </a:t>
            </a:r>
            <a:r>
              <a:rPr lang="en-US" sz="1500" dirty="0">
                <a:solidFill>
                  <a:schemeClr val="tx1"/>
                </a:solidFill>
              </a:rPr>
              <a:t>masked opaque, </a:t>
            </a:r>
            <a:r>
              <a:rPr lang="ru-RU" sz="1500" dirty="0">
                <a:solidFill>
                  <a:schemeClr val="tx1"/>
                </a:solidFill>
              </a:rPr>
              <a:t>і </a:t>
            </a:r>
            <a:r>
              <a:rPr lang="en-US" sz="1500" dirty="0">
                <a:solidFill>
                  <a:schemeClr val="tx1"/>
                </a:solidFill>
              </a:rPr>
              <a:t>GLTF-</a:t>
            </a:r>
            <a:r>
              <a:rPr lang="ru-RU" sz="1500" dirty="0">
                <a:solidFill>
                  <a:schemeClr val="tx1"/>
                </a:solidFill>
              </a:rPr>
              <a:t>активи, уникаючи непотрібних рендер-пасів.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ru-RU"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sz="1500" dirty="0">
                <a:solidFill>
                  <a:schemeClr val="tx1"/>
                </a:solidFill>
              </a:rPr>
              <a:t>Вона орієнтована на невеликі команди, які потребують високої продуктивності на обмежених платформах із можливістю легкого розширення.</a:t>
            </a: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700" y="2212900"/>
            <a:ext cx="2827725" cy="24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166" y="1455583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37263">
            <a:off x="7222437" y="79385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3;p34">
            <a:extLst>
              <a:ext uri="{FF2B5EF4-FFF2-40B4-BE49-F238E27FC236}">
                <a16:creationId xmlns:a16="http://schemas.microsoft.com/office/drawing/2014/main" id="{D8C2FB77-BE97-F54E-F74F-5ED362283DC6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1479394" y="1259666"/>
            <a:ext cx="8660782" cy="2881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/>
            <a:r>
              <a:rPr lang="ru-RU" dirty="0"/>
              <a:t>Низькорівневі </a:t>
            </a:r>
            <a:r>
              <a:rPr lang="en-US" dirty="0"/>
              <a:t>API (DirectX 12, Vulkan) </a:t>
            </a:r>
            <a:r>
              <a:rPr lang="ru-RU" dirty="0"/>
              <a:t>забезпечують </a:t>
            </a:r>
          </a:p>
          <a:p>
            <a:pPr algn="l" rtl="0"/>
            <a:r>
              <a:rPr lang="ru-RU" dirty="0"/>
              <a:t>оптимізований доступ до </a:t>
            </a:r>
            <a:r>
              <a:rPr lang="en-US" dirty="0"/>
              <a:t>GPU. </a:t>
            </a:r>
            <a:endParaRPr lang="uk-UA" dirty="0"/>
          </a:p>
          <a:p>
            <a:pPr algn="l" rtl="0"/>
            <a:endParaRPr lang="uk-UA" dirty="0"/>
          </a:p>
          <a:p>
            <a:pPr algn="l" rtl="0"/>
            <a:r>
              <a:rPr lang="en-US" dirty="0"/>
              <a:t>GLTF — </a:t>
            </a:r>
            <a:r>
              <a:rPr lang="ru-RU" dirty="0"/>
              <a:t>стандарт для активів, </a:t>
            </a:r>
            <a:r>
              <a:rPr lang="en-US" dirty="0"/>
              <a:t>PBR — </a:t>
            </a:r>
            <a:r>
              <a:rPr lang="ru-RU" dirty="0"/>
              <a:t>для реалізму. </a:t>
            </a:r>
          </a:p>
          <a:p>
            <a:pPr algn="l" rtl="0"/>
            <a:endParaRPr lang="ru-RU" dirty="0"/>
          </a:p>
          <a:p>
            <a:pPr algn="l" rtl="0"/>
            <a:r>
              <a:rPr lang="ru-RU" dirty="0"/>
              <a:t>Комерційні рушії ускладнені надлишковими рендер </a:t>
            </a:r>
          </a:p>
          <a:p>
            <a:pPr algn="l" rtl="0"/>
            <a:r>
              <a:rPr lang="ru-RU" dirty="0"/>
              <a:t>пасами. </a:t>
            </a:r>
          </a:p>
          <a:p>
            <a:pPr algn="l" rtl="0"/>
            <a:endParaRPr lang="ru-RU" dirty="0"/>
          </a:p>
          <a:p>
            <a:pPr algn="l" rtl="0"/>
            <a:r>
              <a:rPr lang="ru-RU" dirty="0"/>
              <a:t>Потреба в спрощених рішеннях для обмежених </a:t>
            </a:r>
          </a:p>
          <a:p>
            <a:pPr algn="l" rtl="0"/>
            <a:r>
              <a:rPr lang="ru-RU" dirty="0"/>
              <a:t>платформ зростає.</a:t>
            </a: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88" y="3485253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6;p33">
            <a:extLst>
              <a:ext uri="{FF2B5EF4-FFF2-40B4-BE49-F238E27FC236}">
                <a16:creationId xmlns:a16="http://schemas.microsoft.com/office/drawing/2014/main" id="{2DAC9D69-E636-08C2-F103-B9FAD069B4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Сучасні тенденції</a:t>
            </a:r>
            <a:endParaRPr lang="en-US" sz="3200" dirty="0"/>
          </a:p>
        </p:txBody>
      </p:sp>
      <p:sp>
        <p:nvSpPr>
          <p:cNvPr id="11" name="Google Shape;223;p34">
            <a:extLst>
              <a:ext uri="{FF2B5EF4-FFF2-40B4-BE49-F238E27FC236}">
                <a16:creationId xmlns:a16="http://schemas.microsoft.com/office/drawing/2014/main" id="{9A43AD4A-3D25-7FC2-F3BC-AD698FC43893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107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Функціональні та нефункціональні вимоги</a:t>
            </a:r>
            <a:endParaRPr lang="en-US" dirty="0"/>
          </a:p>
        </p:txBody>
      </p:sp>
      <p:sp>
        <p:nvSpPr>
          <p:cNvPr id="2" name="Google Shape;223;p34">
            <a:extLst>
              <a:ext uri="{FF2B5EF4-FFF2-40B4-BE49-F238E27FC236}">
                <a16:creationId xmlns:a16="http://schemas.microsoft.com/office/drawing/2014/main" id="{1F155E01-47AD-5860-35CE-70E1A8EC8DF1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06</a:t>
            </a:r>
          </a:p>
        </p:txBody>
      </p:sp>
      <p:sp>
        <p:nvSpPr>
          <p:cNvPr id="11" name="Google Shape;243;p36">
            <a:extLst>
              <a:ext uri="{FF2B5EF4-FFF2-40B4-BE49-F238E27FC236}">
                <a16:creationId xmlns:a16="http://schemas.microsoft.com/office/drawing/2014/main" id="{08D9EDB1-C67C-3E4F-F9FE-2A7A8E72D8FA}"/>
              </a:ext>
            </a:extLst>
          </p:cNvPr>
          <p:cNvSpPr txBox="1">
            <a:spLocks/>
          </p:cNvSpPr>
          <p:nvPr/>
        </p:nvSpPr>
        <p:spPr>
          <a:xfrm>
            <a:off x="1728302" y="1745850"/>
            <a:ext cx="5687396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</a:rPr>
              <a:t>Ініціалізація рендерингового контексту, підтримка </a:t>
            </a:r>
            <a:r>
              <a:rPr lang="en-US" sz="1600" dirty="0">
                <a:solidFill>
                  <a:schemeClr val="tx1"/>
                </a:solidFill>
              </a:rPr>
              <a:t>GLTF-</a:t>
            </a:r>
            <a:r>
              <a:rPr lang="ru-RU" sz="1600" dirty="0">
                <a:solidFill>
                  <a:schemeClr val="tx1"/>
                </a:solidFill>
              </a:rPr>
              <a:t>активів. 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</a:rPr>
              <a:t>PBR, </a:t>
            </a:r>
            <a:r>
              <a:rPr lang="ru-RU" sz="1600" dirty="0">
                <a:solidFill>
                  <a:schemeClr val="tx1"/>
                </a:solidFill>
              </a:rPr>
              <a:t>інстансований рендеринг, </a:t>
            </a:r>
            <a:r>
              <a:rPr lang="en-US" sz="1600" dirty="0">
                <a:solidFill>
                  <a:schemeClr val="tx1"/>
                </a:solidFill>
              </a:rPr>
              <a:t>masked opaque </a:t>
            </a:r>
            <a:r>
              <a:rPr lang="ru-RU" sz="1600" dirty="0">
                <a:solidFill>
                  <a:schemeClr val="tx1"/>
                </a:solidFill>
              </a:rPr>
              <a:t>матеріали. 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</a:rPr>
              <a:t>Висока продуктивність із мінімальним оверхедом. 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</a:rPr>
              <a:t>Сумісність із </a:t>
            </a:r>
            <a:r>
              <a:rPr lang="en-US" sz="1600" dirty="0">
                <a:solidFill>
                  <a:schemeClr val="tx1"/>
                </a:solidFill>
              </a:rPr>
              <a:t>Windows </a:t>
            </a:r>
            <a:r>
              <a:rPr lang="ru-RU" sz="1600" dirty="0">
                <a:solidFill>
                  <a:schemeClr val="tx1"/>
                </a:solidFill>
              </a:rPr>
              <a:t>і </a:t>
            </a:r>
            <a:r>
              <a:rPr lang="en-US" sz="1600" dirty="0">
                <a:solidFill>
                  <a:schemeClr val="tx1"/>
                </a:solidFill>
              </a:rPr>
              <a:t>DirectX 12.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Модульна структура системи</a:t>
            </a:r>
            <a:endParaRPr lang="en-US" dirty="0"/>
          </a:p>
        </p:txBody>
      </p:sp>
      <p:graphicFrame>
        <p:nvGraphicFramePr>
          <p:cNvPr id="271" name="Google Shape;271;p38"/>
          <p:cNvGraphicFramePr/>
          <p:nvPr>
            <p:extLst>
              <p:ext uri="{D42A27DB-BD31-4B8C-83A1-F6EECF244321}">
                <p14:modId xmlns:p14="http://schemas.microsoft.com/office/powerpoint/2010/main" val="4231961462"/>
              </p:ext>
            </p:extLst>
          </p:nvPr>
        </p:nvGraphicFramePr>
        <p:xfrm>
          <a:off x="1062023" y="2137548"/>
          <a:ext cx="1652578" cy="1189065"/>
        </p:xfrm>
        <a:graphic>
          <a:graphicData uri="http://schemas.openxmlformats.org/drawingml/2006/table">
            <a:tbl>
              <a:tblPr>
                <a:noFill/>
                <a:tableStyleId>{5FE247CE-C9A3-4AC1-8BD6-BE04C1CFE09A}</a:tableStyleId>
              </a:tblPr>
              <a:tblGrid>
                <a:gridCol w="1652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675">
                <a:tc>
                  <a:txBody>
                    <a:bodyPr/>
                    <a:lstStyle/>
                    <a:p>
                      <a:pPr rtl="0"/>
                      <a:r>
                        <a:rPr lang="ru-RU" sz="1600" b="1" dirty="0">
                          <a:latin typeface="Exo 2" panose="020B0604020202020204" charset="0"/>
                          <a:ea typeface="Exo 2" panose="020B0604020202020204" charset="0"/>
                        </a:rPr>
                        <a:t>Презентація</a:t>
                      </a:r>
                      <a:endParaRPr sz="1600" b="1" dirty="0">
                        <a:latin typeface="Exo 2" panose="020B0604020202020204" charset="0"/>
                        <a:ea typeface="Exo 2" panose="020B0604020202020204" charset="0"/>
                        <a:cs typeface="Exo 2"/>
                        <a:sym typeface="Ex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375">
                <a:tc>
                  <a:txBody>
                    <a:bodyPr/>
                    <a:lstStyle/>
                    <a:p>
                      <a:pPr rtl="0"/>
                      <a:r>
                        <a:rPr lang="en-US" sz="14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WinAPI</a:t>
                      </a:r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ru-RU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для вікон і вводу.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2" name="Google Shape;272;p38"/>
          <p:cNvGraphicFramePr/>
          <p:nvPr>
            <p:extLst>
              <p:ext uri="{D42A27DB-BD31-4B8C-83A1-F6EECF244321}">
                <p14:modId xmlns:p14="http://schemas.microsoft.com/office/powerpoint/2010/main" val="409698552"/>
              </p:ext>
            </p:extLst>
          </p:nvPr>
        </p:nvGraphicFramePr>
        <p:xfrm>
          <a:off x="3745711" y="2134062"/>
          <a:ext cx="1652578" cy="1189065"/>
        </p:xfrm>
        <a:graphic>
          <a:graphicData uri="http://schemas.openxmlformats.org/drawingml/2006/table">
            <a:tbl>
              <a:tblPr>
                <a:noFill/>
                <a:tableStyleId>{5FE247CE-C9A3-4AC1-8BD6-BE04C1CFE09A}</a:tableStyleId>
              </a:tblPr>
              <a:tblGrid>
                <a:gridCol w="1652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675">
                <a:tc>
                  <a:txBody>
                    <a:bodyPr/>
                    <a:lstStyle/>
                    <a:p>
                      <a:pPr rtl="0"/>
                      <a:r>
                        <a:rPr lang="ru-RU" sz="1600" b="1" dirty="0">
                          <a:latin typeface="Exo 2" panose="020B0604020202020204" charset="0"/>
                          <a:ea typeface="Exo 2" panose="020B0604020202020204" charset="0"/>
                        </a:rPr>
                        <a:t>Рендеринг</a:t>
                      </a:r>
                      <a:endParaRPr lang="en-US" sz="1600" b="1" dirty="0">
                        <a:latin typeface="Exo 2" panose="020B0604020202020204" charset="0"/>
                        <a:ea typeface="Exo 2" panose="020B060402020202020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375">
                <a:tc>
                  <a:txBody>
                    <a:bodyPr/>
                    <a:lstStyle/>
                    <a:p>
                      <a:pPr rtl="0"/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RHI </a:t>
                      </a:r>
                      <a:r>
                        <a:rPr lang="ru-RU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для </a:t>
                      </a:r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DirectX 12, PBR, </a:t>
                      </a:r>
                      <a:r>
                        <a:rPr lang="ru-RU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тіні.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3" name="Google Shape;273;p38"/>
          <p:cNvGraphicFramePr/>
          <p:nvPr>
            <p:extLst>
              <p:ext uri="{D42A27DB-BD31-4B8C-83A1-F6EECF244321}">
                <p14:modId xmlns:p14="http://schemas.microsoft.com/office/powerpoint/2010/main" val="3046675741"/>
              </p:ext>
            </p:extLst>
          </p:nvPr>
        </p:nvGraphicFramePr>
        <p:xfrm>
          <a:off x="6429400" y="2112222"/>
          <a:ext cx="1652577" cy="1249620"/>
        </p:xfrm>
        <a:graphic>
          <a:graphicData uri="http://schemas.openxmlformats.org/drawingml/2006/table">
            <a:tbl>
              <a:tblPr>
                <a:noFill/>
                <a:tableStyleId>{5FE247CE-C9A3-4AC1-8BD6-BE04C1CFE09A}</a:tableStyleId>
              </a:tblPr>
              <a:tblGrid>
                <a:gridCol w="165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0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dirty="0">
                          <a:latin typeface="Exo 2" panose="020B0604020202020204" charset="0"/>
                          <a:ea typeface="Exo 2" panose="020B0604020202020204" charset="0"/>
                        </a:rPr>
                        <a:t>Дані</a:t>
                      </a:r>
                      <a:endParaRPr sz="1600" b="1" dirty="0">
                        <a:latin typeface="Exo 2" panose="020B0604020202020204" charset="0"/>
                        <a:ea typeface="Exo 2" panose="020B0604020202020204" charset="0"/>
                        <a:cs typeface="Exo 2"/>
                        <a:sym typeface="Exo 2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ECS </a:t>
                      </a:r>
                      <a:r>
                        <a:rPr lang="ru-RU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для сцен, </a:t>
                      </a:r>
                      <a:r>
                        <a:rPr lang="en-US" sz="14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AssetsLoader</a:t>
                      </a:r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  <a:r>
                        <a:rPr lang="ru-RU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для </a:t>
                      </a:r>
                      <a:r>
                        <a:rPr lang="en-US" sz="14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GLTF.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223;p34">
            <a:extLst>
              <a:ext uri="{FF2B5EF4-FFF2-40B4-BE49-F238E27FC236}">
                <a16:creationId xmlns:a16="http://schemas.microsoft.com/office/drawing/2014/main" id="{82918C86-F4F2-4294-502B-2D8F4E12A287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Моделювання взаємодії</a:t>
            </a:r>
            <a:endParaRPr lang="en-US" dirty="0"/>
          </a:p>
        </p:txBody>
      </p:sp>
      <p:sp>
        <p:nvSpPr>
          <p:cNvPr id="2" name="Google Shape;223;p34">
            <a:extLst>
              <a:ext uri="{FF2B5EF4-FFF2-40B4-BE49-F238E27FC236}">
                <a16:creationId xmlns:a16="http://schemas.microsoft.com/office/drawing/2014/main" id="{5C0F5768-998F-D6A5-C252-A0106D2F5FFE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08</a:t>
            </a:r>
          </a:p>
        </p:txBody>
      </p:sp>
      <p:pic>
        <p:nvPicPr>
          <p:cNvPr id="19" name="Picture 18" descr="A diagram of a diagram&#10;&#10;AI-generated content may be incorrect.">
            <a:extLst>
              <a:ext uri="{FF2B5EF4-FFF2-40B4-BE49-F238E27FC236}">
                <a16:creationId xmlns:a16="http://schemas.microsoft.com/office/drawing/2014/main" id="{F0D141F1-C0BE-9A2A-43CA-F227292B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10" y="1516938"/>
            <a:ext cx="5478780" cy="26746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Технічна реалізація</a:t>
            </a:r>
            <a:endParaRPr lang="en-US" dirty="0"/>
          </a:p>
        </p:txBody>
      </p:sp>
      <p:grpSp>
        <p:nvGrpSpPr>
          <p:cNvPr id="2521" name="Google Shape;2521;p62"/>
          <p:cNvGrpSpPr/>
          <p:nvPr/>
        </p:nvGrpSpPr>
        <p:grpSpPr>
          <a:xfrm>
            <a:off x="3410368" y="2689815"/>
            <a:ext cx="358199" cy="358229"/>
            <a:chOff x="-49048250" y="2316775"/>
            <a:chExt cx="300100" cy="300125"/>
          </a:xfrm>
        </p:grpSpPr>
        <p:sp>
          <p:nvSpPr>
            <p:cNvPr id="2522" name="Google Shape;2522;p62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2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2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2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6" name="Google Shape;2526;p62"/>
          <p:cNvCxnSpPr>
            <a:stCxn id="2527" idx="6"/>
            <a:endCxn id="2528" idx="2"/>
          </p:cNvCxnSpPr>
          <p:nvPr/>
        </p:nvCxnSpPr>
        <p:spPr>
          <a:xfrm>
            <a:off x="1748845" y="1991055"/>
            <a:ext cx="170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7" name="Google Shape;2527;p62"/>
          <p:cNvSpPr/>
          <p:nvPr/>
        </p:nvSpPr>
        <p:spPr>
          <a:xfrm>
            <a:off x="1469545" y="1851405"/>
            <a:ext cx="279300" cy="279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62"/>
          <p:cNvSpPr/>
          <p:nvPr/>
        </p:nvSpPr>
        <p:spPr>
          <a:xfrm>
            <a:off x="3449820" y="1851405"/>
            <a:ext cx="279300" cy="279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62"/>
          <p:cNvSpPr/>
          <p:nvPr/>
        </p:nvSpPr>
        <p:spPr>
          <a:xfrm>
            <a:off x="5430095" y="1851405"/>
            <a:ext cx="279300" cy="279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62"/>
          <p:cNvSpPr/>
          <p:nvPr/>
        </p:nvSpPr>
        <p:spPr>
          <a:xfrm>
            <a:off x="7410370" y="1851405"/>
            <a:ext cx="279300" cy="279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1" name="Google Shape;2531;p62"/>
          <p:cNvCxnSpPr>
            <a:stCxn id="2528" idx="6"/>
            <a:endCxn id="2529" idx="2"/>
          </p:cNvCxnSpPr>
          <p:nvPr/>
        </p:nvCxnSpPr>
        <p:spPr>
          <a:xfrm>
            <a:off x="3729120" y="1991055"/>
            <a:ext cx="170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2" name="Google Shape;2532;p62"/>
          <p:cNvCxnSpPr>
            <a:stCxn id="2529" idx="6"/>
            <a:endCxn id="2530" idx="2"/>
          </p:cNvCxnSpPr>
          <p:nvPr/>
        </p:nvCxnSpPr>
        <p:spPr>
          <a:xfrm>
            <a:off x="5709395" y="1991055"/>
            <a:ext cx="170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3;p34">
            <a:extLst>
              <a:ext uri="{FF2B5EF4-FFF2-40B4-BE49-F238E27FC236}">
                <a16:creationId xmlns:a16="http://schemas.microsoft.com/office/drawing/2014/main" id="{73552E90-7DD4-4ED1-ADCE-25AD32DA8444}"/>
              </a:ext>
            </a:extLst>
          </p:cNvPr>
          <p:cNvSpPr txBox="1">
            <a:spLocks/>
          </p:cNvSpPr>
          <p:nvPr/>
        </p:nvSpPr>
        <p:spPr>
          <a:xfrm>
            <a:off x="8601307" y="0"/>
            <a:ext cx="542692" cy="51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Exo 2" panose="020B0604020202020204" charset="0"/>
                <a:ea typeface="Exo 2" panose="020B0604020202020204" charset="0"/>
              </a:rPr>
              <a:t>09</a:t>
            </a:r>
          </a:p>
        </p:txBody>
      </p:sp>
      <p:pic>
        <p:nvPicPr>
          <p:cNvPr id="1026" name="Picture 2" descr="C++ - Wikipedia">
            <a:extLst>
              <a:ext uri="{FF2B5EF4-FFF2-40B4-BE49-F238E27FC236}">
                <a16:creationId xmlns:a16="http://schemas.microsoft.com/office/drawing/2014/main" id="{934120ED-B746-A199-9285-E21E7BAA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53" y="2252474"/>
            <a:ext cx="1183684" cy="13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04C7FA-6BA0-4409-3DF4-DC0C372FD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92" y="2137462"/>
            <a:ext cx="1693705" cy="1569397"/>
          </a:xfrm>
          <a:prstGeom prst="rect">
            <a:avLst/>
          </a:prstGeom>
        </p:spPr>
      </p:pic>
      <p:pic>
        <p:nvPicPr>
          <p:cNvPr id="1028" name="Picture 4" descr="glTF - Wikipedia">
            <a:extLst>
              <a:ext uri="{FF2B5EF4-FFF2-40B4-BE49-F238E27FC236}">
                <a16:creationId xmlns:a16="http://schemas.microsoft.com/office/drawing/2014/main" id="{396D23C4-3C72-8825-A5C9-48245C80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08" y="2418617"/>
            <a:ext cx="1913393" cy="10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602ED-F83E-917D-F5BA-56460B27A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487" y="2531528"/>
            <a:ext cx="1943066" cy="5892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utalist Style Planner for College by Slidesgo">
  <a:themeElements>
    <a:clrScheme name="Simple Light">
      <a:dk1>
        <a:srgbClr val="FFFFFF"/>
      </a:dk1>
      <a:lt1>
        <a:srgbClr val="000000"/>
      </a:lt1>
      <a:dk2>
        <a:srgbClr val="B392EA"/>
      </a:dk2>
      <a:lt2>
        <a:srgbClr val="F99FFB"/>
      </a:lt2>
      <a:accent1>
        <a:srgbClr val="3DE3B3"/>
      </a:accent1>
      <a:accent2>
        <a:srgbClr val="7FD8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E3B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318</Words>
  <Application>Microsoft Office PowerPoint</Application>
  <PresentationFormat>On-screen Show (16:9)</PresentationFormat>
  <Paragraphs>74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Exo 2</vt:lpstr>
      <vt:lpstr>Source Sans Pro</vt:lpstr>
      <vt:lpstr>Arial</vt:lpstr>
      <vt:lpstr>Nunito</vt:lpstr>
      <vt:lpstr>Roboto Condensed Light</vt:lpstr>
      <vt:lpstr>Brutalist Style Planner for College by Slidesgo</vt:lpstr>
      <vt:lpstr>3D-рендеринг система  з абстракційним шаром RHI  для кількох рендеринг API</vt:lpstr>
      <vt:lpstr>Виклики сучасної графіки</vt:lpstr>
      <vt:lpstr>Обмеження комерційних рушіїв</vt:lpstr>
      <vt:lpstr>Цілі проєкту</vt:lpstr>
      <vt:lpstr>Сучасні тенденції</vt:lpstr>
      <vt:lpstr>Функціональні та нефункціональні вимоги</vt:lpstr>
      <vt:lpstr>Модульна структура системи</vt:lpstr>
      <vt:lpstr>Моделювання взаємодії</vt:lpstr>
      <vt:lpstr>Технічна реалізація</vt:lpstr>
      <vt:lpstr>Оптимізовані техніки рендерингу</vt:lpstr>
      <vt:lpstr>Зручна обробка активів</vt:lpstr>
      <vt:lpstr>Підтримка різноманітних матеріалів</vt:lpstr>
      <vt:lpstr>Реалізація тіней</vt:lpstr>
      <vt:lpstr>Shadowmap Depth Target</vt:lpstr>
      <vt:lpstr>Кастомна пост-обробка</vt:lpstr>
      <vt:lpstr>Код  рендер-пасу</vt:lpstr>
      <vt:lpstr>PBR-освітлення від Directional Light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Kseniia Zhylina</cp:lastModifiedBy>
  <cp:revision>17</cp:revision>
  <dcterms:modified xsi:type="dcterms:W3CDTF">2025-06-01T17:23:08Z</dcterms:modified>
</cp:coreProperties>
</file>